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316" r:id="rId3"/>
    <p:sldId id="307" r:id="rId4"/>
    <p:sldId id="318" r:id="rId5"/>
    <p:sldId id="319" r:id="rId6"/>
    <p:sldId id="317" r:id="rId7"/>
    <p:sldId id="323" r:id="rId8"/>
    <p:sldId id="324" r:id="rId9"/>
    <p:sldId id="308" r:id="rId10"/>
    <p:sldId id="320" r:id="rId11"/>
    <p:sldId id="327" r:id="rId12"/>
    <p:sldId id="330" r:id="rId13"/>
    <p:sldId id="322" r:id="rId14"/>
    <p:sldId id="325" r:id="rId15"/>
    <p:sldId id="309" r:id="rId16"/>
    <p:sldId id="332" r:id="rId17"/>
    <p:sldId id="335" r:id="rId18"/>
    <p:sldId id="336" r:id="rId19"/>
    <p:sldId id="338" r:id="rId20"/>
    <p:sldId id="331" r:id="rId21"/>
    <p:sldId id="340" r:id="rId22"/>
    <p:sldId id="341" r:id="rId23"/>
    <p:sldId id="342" r:id="rId24"/>
    <p:sldId id="343" r:id="rId25"/>
    <p:sldId id="339" r:id="rId26"/>
    <p:sldId id="337" r:id="rId27"/>
    <p:sldId id="311" r:id="rId28"/>
    <p:sldId id="293" r:id="rId29"/>
    <p:sldId id="306" r:id="rId30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84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19/01/2026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19/01/2026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Netflix</a:t>
            </a:r>
            <a:r>
              <a:rPr lang="pt-BR" dirty="0"/>
              <a:t> usa isso o tempo todo. Ela não sabe exatamente 'por que' você gosta de um filme, mas ela percebeu que você e um grupo de 10 mil pessoas têm comportamentos idênticos. Se eles assistiram '</a:t>
            </a:r>
            <a:r>
              <a:rPr lang="pt-BR" dirty="0" err="1"/>
              <a:t>Stranger</a:t>
            </a:r>
            <a:r>
              <a:rPr lang="pt-BR" dirty="0"/>
              <a:t> </a:t>
            </a:r>
            <a:r>
              <a:rPr lang="pt-BR" dirty="0" err="1"/>
              <a:t>Things</a:t>
            </a:r>
            <a:r>
              <a:rPr lang="pt-BR" dirty="0"/>
              <a:t>' e você não, ela te recomenda, porque você faz parte daquele 'cluster' ou grupo de gostos similares.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6181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0003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675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Independência de Dados Prontos:</a:t>
            </a:r>
            <a:r>
              <a:rPr lang="pt-BR" dirty="0"/>
              <a:t> Diferente do aprendizado supervisionado e não supervisionado, que dependem de grandes volumes de dados externos (como "livros" para ler), o modelo de reforço "faz seus próprios livros".</a:t>
            </a:r>
          </a:p>
          <a:p>
            <a:endParaRPr lang="pt-BR" b="1" dirty="0"/>
          </a:p>
          <a:p>
            <a:r>
              <a:rPr lang="pt-BR" b="1" dirty="0"/>
              <a:t>Aprendizado por Experiência:</a:t>
            </a:r>
            <a:r>
              <a:rPr lang="pt-BR" dirty="0"/>
              <a:t> A frase "eu faço meus próprios livros" indica que o agente aprende através da interação direta com o ambiente, gerando seus próprios dados a partir de suas ações e resultados.</a:t>
            </a:r>
          </a:p>
          <a:p>
            <a:endParaRPr lang="pt-BR" b="1" dirty="0"/>
          </a:p>
          <a:p>
            <a:r>
              <a:rPr lang="pt-BR" b="1" dirty="0"/>
              <a:t>Foco na Exploração:</a:t>
            </a:r>
            <a:r>
              <a:rPr lang="pt-BR" dirty="0"/>
              <a:t> Enquanto os outros métodos processam informações fornecidas por humanos, o aprendizado por reforço baseia-se em tentativa e erro para descobrir quais comportamentos geram as maiores recompensas.</a:t>
            </a:r>
          </a:p>
          <a:p>
            <a:endParaRPr lang="pt-BR" dirty="0"/>
          </a:p>
          <a:p>
            <a:r>
              <a:rPr lang="pt-BR" dirty="0"/>
              <a:t>Em resumo, a imagem destaca que o aprendizado por reforço é </a:t>
            </a:r>
            <a:r>
              <a:rPr lang="pt-BR" b="1" dirty="0"/>
              <a:t>autônomo na criação de sua base de conhecimento</a:t>
            </a:r>
            <a:r>
              <a:rPr lang="pt-BR" dirty="0"/>
              <a:t>, não dependendo de um conjunto de dados estático pré-existente para começar a operar.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0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396BC-6A51-22B6-EBEB-8BE4C879B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B1849-4B47-1AB0-9DAF-0293AF433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05A661-80C9-0B8E-CB81-41B762B33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Independência de Dados Prontos:</a:t>
            </a:r>
            <a:r>
              <a:rPr lang="pt-BR" dirty="0"/>
              <a:t> Diferente do aprendizado supervisionado e não supervisionado, que dependem de grandes volumes de dados externos (como "livros" para ler), o modelo de reforço "faz seus próprios livros".</a:t>
            </a:r>
          </a:p>
          <a:p>
            <a:endParaRPr lang="pt-BR" b="1" dirty="0"/>
          </a:p>
          <a:p>
            <a:r>
              <a:rPr lang="pt-BR" b="1" dirty="0"/>
              <a:t>Aprendizado por Experiência:</a:t>
            </a:r>
            <a:r>
              <a:rPr lang="pt-BR" dirty="0"/>
              <a:t> A frase "eu faço meus próprios livros" indica que o agente aprende através da interação direta com o ambiente, gerando seus próprios dados a partir de suas ações e resultados.</a:t>
            </a:r>
          </a:p>
          <a:p>
            <a:endParaRPr lang="pt-BR" b="1" dirty="0"/>
          </a:p>
          <a:p>
            <a:r>
              <a:rPr lang="pt-BR" b="1" dirty="0"/>
              <a:t>Foco na Exploração:</a:t>
            </a:r>
            <a:r>
              <a:rPr lang="pt-BR" dirty="0"/>
              <a:t> Enquanto os outros métodos processam informações fornecidas por humanos, o aprendizado por reforço baseia-se em tentativa e erro para descobrir quais comportamentos geram as maiores recompensas.</a:t>
            </a:r>
          </a:p>
          <a:p>
            <a:endParaRPr lang="pt-BR" dirty="0"/>
          </a:p>
          <a:p>
            <a:r>
              <a:rPr lang="pt-BR" dirty="0"/>
              <a:t>Em resumo, a imagem destaca que o aprendizado por reforço é </a:t>
            </a:r>
            <a:r>
              <a:rPr lang="pt-BR" b="1" dirty="0"/>
              <a:t>autônomo na criação de sua base de conhecimento</a:t>
            </a:r>
            <a:r>
              <a:rPr lang="pt-BR" dirty="0"/>
              <a:t>, não dependendo de um conjunto de dados estático pré-existente para começar a operar.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2D22-13DD-3212-862A-DA9610408D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2270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Aprendizado por reforço pode ser entendido como o problema em que um </a:t>
            </a:r>
            <a:r>
              <a:rPr lang="pt-BR" sz="1200" b="1" i="1" dirty="0"/>
              <a:t>agente</a:t>
            </a:r>
            <a:r>
              <a:rPr lang="pt-BR" sz="1200" b="0" i="0" dirty="0"/>
              <a:t> deve aprender como se comportar em um </a:t>
            </a:r>
            <a:r>
              <a:rPr lang="pt-BR" sz="1200" b="1" i="1" dirty="0"/>
              <a:t>ambiente</a:t>
            </a:r>
            <a:r>
              <a:rPr lang="pt-BR" sz="1200" b="0" i="0" dirty="0"/>
              <a:t> através de interações do tipo “tentativa e erro”.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O</a:t>
            </a:r>
            <a:r>
              <a:rPr lang="pt-BR" sz="1200" b="0" i="0" baseline="0" dirty="0"/>
              <a:t> </a:t>
            </a:r>
            <a:r>
              <a:rPr lang="pt-BR" sz="1200" b="1" i="1" baseline="0" dirty="0"/>
              <a:t>agente</a:t>
            </a:r>
            <a:r>
              <a:rPr lang="pt-BR" sz="1200" b="0" i="0" baseline="0" dirty="0"/>
              <a:t> tem como objetivo aprender/construir um modelo do ambiente em que está inserido através de interações do tipo “tentativa e erro”, ou seja, ele observa o ambiente, escolhe uma ação e aguarda o resultado da ação (reforço positivo ou negativo).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/>
              <a:t>O algoritmo aprende a escolher </a:t>
            </a:r>
            <a:r>
              <a:rPr lang="pt-BR" sz="1200" b="1" i="1" dirty="0"/>
              <a:t>ações</a:t>
            </a:r>
            <a:r>
              <a:rPr lang="pt-BR" sz="1200" dirty="0"/>
              <a:t> apenas interagindo com o </a:t>
            </a:r>
            <a:r>
              <a:rPr lang="pt-BR" sz="1200" b="1" i="1" dirty="0"/>
              <a:t>ambiente</a:t>
            </a:r>
            <a:r>
              <a:rPr lang="pt-BR" sz="1200" dirty="0"/>
              <a:t>.</a:t>
            </a:r>
            <a:endParaRPr lang="pt-BR" sz="1200" b="0" i="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i="0" dirty="0"/>
              <a:t>Problema da aprendizagem por reforço</a:t>
            </a:r>
            <a:r>
              <a:rPr lang="pt-BR" sz="1200" b="0" i="0" dirty="0"/>
              <a:t>:</a:t>
            </a:r>
            <a:r>
              <a:rPr lang="pt-BR" sz="1200" b="0" i="0" baseline="0" dirty="0"/>
              <a:t> </a:t>
            </a:r>
            <a:r>
              <a:rPr lang="pt-BR" sz="1200" b="0" i="0" dirty="0"/>
              <a:t>Como escolher uma </a:t>
            </a:r>
            <a:r>
              <a:rPr lang="pt-BR" sz="1200" b="1" i="1" dirty="0"/>
              <a:t>estratégia</a:t>
            </a:r>
            <a:r>
              <a:rPr lang="pt-BR" sz="1200" b="0" i="0" dirty="0"/>
              <a:t> (conhecida como </a:t>
            </a:r>
            <a:r>
              <a:rPr lang="pt-BR" sz="1200" b="1" i="1" dirty="0"/>
              <a:t>política)</a:t>
            </a:r>
            <a:r>
              <a:rPr lang="pt-BR" sz="1200" b="0" i="0" dirty="0"/>
              <a:t> de </a:t>
            </a:r>
            <a:r>
              <a:rPr lang="pt-BR" sz="1200" b="1" i="1" dirty="0"/>
              <a:t>ações</a:t>
            </a:r>
            <a:r>
              <a:rPr lang="pt-BR" sz="1200" b="0" i="0" dirty="0"/>
              <a:t> que maximize o</a:t>
            </a:r>
            <a:r>
              <a:rPr lang="pt-BR" sz="1200" b="0" i="0" baseline="0" dirty="0"/>
              <a:t> </a:t>
            </a:r>
            <a:r>
              <a:rPr lang="pt-BR" sz="1200" b="0" i="0" dirty="0"/>
              <a:t>total de </a:t>
            </a:r>
            <a:r>
              <a:rPr lang="pt-BR" sz="1200" b="1" i="1" dirty="0"/>
              <a:t>recompensas</a:t>
            </a:r>
            <a:r>
              <a:rPr lang="pt-BR" sz="1200" b="0" i="0" dirty="0"/>
              <a:t> recebidas pelo </a:t>
            </a:r>
            <a:r>
              <a:rPr lang="pt-BR" sz="1200" b="1" i="1" dirty="0"/>
              <a:t>agente</a:t>
            </a:r>
            <a:r>
              <a:rPr lang="pt-BR" sz="1200" b="0" i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A </a:t>
            </a:r>
            <a:r>
              <a:rPr lang="pt-BR" sz="1200" b="1" i="0" dirty="0"/>
              <a:t>política</a:t>
            </a:r>
            <a:r>
              <a:rPr lang="pt-BR" sz="1200" b="0" i="0" dirty="0"/>
              <a:t> pode ser entendida como sendo</a:t>
            </a:r>
            <a:r>
              <a:rPr lang="pt-BR" sz="1200" b="0" i="0" baseline="0" dirty="0"/>
              <a:t> a função que mapeia os </a:t>
            </a:r>
            <a:r>
              <a:rPr lang="pt-BR" sz="1200" b="1" i="1" baseline="0" dirty="0"/>
              <a:t>estados</a:t>
            </a:r>
            <a:r>
              <a:rPr lang="pt-BR" sz="1200" b="0" i="0" baseline="0" dirty="0"/>
              <a:t> do </a:t>
            </a:r>
            <a:r>
              <a:rPr lang="pt-BR" sz="1200" b="1" i="1" baseline="0" dirty="0"/>
              <a:t>ambiente</a:t>
            </a:r>
            <a:r>
              <a:rPr lang="pt-BR" sz="1200" b="0" i="0" baseline="0" dirty="0"/>
              <a:t> em </a:t>
            </a:r>
            <a:r>
              <a:rPr lang="pt-BR" sz="1200" b="1" i="1" baseline="0" dirty="0"/>
              <a:t>ações</a:t>
            </a:r>
            <a:r>
              <a:rPr lang="pt-BR" sz="1200" b="0" i="0" baseline="0" dirty="0"/>
              <a:t> que o </a:t>
            </a:r>
            <a:r>
              <a:rPr lang="pt-BR" sz="1200" b="1" i="1" baseline="0" dirty="0"/>
              <a:t>agente</a:t>
            </a:r>
            <a:r>
              <a:rPr lang="pt-BR" sz="1200" b="0" i="0" baseline="0" dirty="0"/>
              <a:t> deve tomar: ∏(s) = a, de forma que o </a:t>
            </a:r>
            <a:r>
              <a:rPr lang="pt-BR" sz="1200" b="1" i="1" baseline="0" dirty="0"/>
              <a:t>total de recompensas</a:t>
            </a:r>
            <a:r>
              <a:rPr lang="pt-BR" sz="1200" b="0" i="0" baseline="0" dirty="0"/>
              <a:t> seja maximizado.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b="0" i="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dirty="0"/>
              <a:t>Exemplos</a:t>
            </a:r>
            <a:r>
              <a:rPr lang="pt-BR" sz="1200" dirty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dirty="0"/>
              <a:t>Algoritmo </a:t>
            </a:r>
            <a:r>
              <a:rPr lang="pt-BR" sz="1200" baseline="0" dirty="0"/>
              <a:t>muito utilizado em jogos.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sz="1200" dirty="0"/>
              <a:t>O programa </a:t>
            </a:r>
            <a:r>
              <a:rPr lang="pt-BR" sz="1200" dirty="0" err="1"/>
              <a:t>AlphaGo</a:t>
            </a:r>
            <a:r>
              <a:rPr lang="pt-BR" sz="1200" dirty="0"/>
              <a:t> da Google (</a:t>
            </a:r>
            <a:r>
              <a:rPr lang="pt-BR" sz="1200" dirty="0" err="1"/>
              <a:t>DeepMind</a:t>
            </a:r>
            <a:r>
              <a:rPr lang="pt-BR" sz="1200" dirty="0"/>
              <a:t>)</a:t>
            </a:r>
            <a:r>
              <a:rPr lang="pt-BR" sz="1200" baseline="0" dirty="0"/>
              <a:t> utilizou aprendizado por reforço (</a:t>
            </a:r>
            <a:r>
              <a:rPr lang="pt-BR" sz="1200" baseline="0" dirty="0" err="1"/>
              <a:t>Deep</a:t>
            </a:r>
            <a:r>
              <a:rPr lang="pt-BR" sz="1200" baseline="0" dirty="0"/>
              <a:t> </a:t>
            </a:r>
            <a:r>
              <a:rPr lang="pt-BR" sz="1200" baseline="0" dirty="0" err="1"/>
              <a:t>reinforcement</a:t>
            </a:r>
            <a:r>
              <a:rPr lang="pt-BR" sz="1200" baseline="0" dirty="0"/>
              <a:t> learning) para aprender a jogar Go e derrotar o campeão mundial de Go.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sz="1200" baseline="0" dirty="0"/>
              <a:t>Agente jogador de damas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pt-BR" sz="1200" b="1" baseline="0" dirty="0"/>
              <a:t>Estados</a:t>
            </a:r>
            <a:r>
              <a:rPr lang="pt-BR" sz="1200" baseline="0" dirty="0"/>
              <a:t>: as diferentes configurações do tabuleiro.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pt-BR" sz="1200" b="1" baseline="0" dirty="0"/>
              <a:t>Ações</a:t>
            </a:r>
            <a:r>
              <a:rPr lang="pt-BR" sz="1200" baseline="0" dirty="0"/>
              <a:t>: mover uma determinada peça.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pt-BR" sz="1200" b="1" baseline="0" dirty="0"/>
              <a:t>Recompensas</a:t>
            </a:r>
            <a:r>
              <a:rPr lang="pt-BR" sz="1200" baseline="0" dirty="0"/>
              <a:t>: número de capturas de peças vs. número de perdas.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dirty="0"/>
              <a:t>Robô aspirador de pó que precisa aprender a limpar uma casa de forma ótima.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B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Os algoritmos de aprendizado por reforço tentam encontrar a </a:t>
            </a:r>
            <a:r>
              <a:rPr lang="pt-BR" sz="1200" b="1" i="1" dirty="0"/>
              <a:t>política</a:t>
            </a:r>
            <a:r>
              <a:rPr lang="pt-BR" sz="1200" dirty="0"/>
              <a:t> que mapeia os </a:t>
            </a:r>
            <a:r>
              <a:rPr lang="pt-BR" sz="1200" b="1" i="1" dirty="0"/>
              <a:t>estados</a:t>
            </a:r>
            <a:r>
              <a:rPr lang="pt-BR" sz="1200" dirty="0"/>
              <a:t> do </a:t>
            </a:r>
            <a:r>
              <a:rPr lang="pt-BR" sz="1200" b="1" i="1" dirty="0"/>
              <a:t>ambiente</a:t>
            </a:r>
            <a:r>
              <a:rPr lang="pt-BR" sz="1200" dirty="0"/>
              <a:t> às </a:t>
            </a:r>
            <a:r>
              <a:rPr lang="pt-BR" sz="1200" b="1" i="1" dirty="0"/>
              <a:t>ações</a:t>
            </a:r>
            <a:r>
              <a:rPr lang="pt-BR" sz="1200" dirty="0"/>
              <a:t> que o </a:t>
            </a:r>
            <a:r>
              <a:rPr lang="pt-BR" sz="1200" b="1" i="1" dirty="0"/>
              <a:t>agente</a:t>
            </a:r>
            <a:r>
              <a:rPr lang="pt-BR" sz="1200" dirty="0"/>
              <a:t> deve tomar nesses </a:t>
            </a:r>
            <a:r>
              <a:rPr lang="pt-BR" sz="1200" b="1" i="1" dirty="0"/>
              <a:t>estados</a:t>
            </a:r>
            <a:r>
              <a:rPr lang="pt-BR" sz="1200" b="0" i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Como um algoritmo de aprendizagem aprende a escolher ações apenas</a:t>
            </a:r>
            <a:r>
              <a:rPr lang="pt-BR" sz="1200" b="0" i="0" baseline="0" dirty="0"/>
              <a:t> </a:t>
            </a:r>
            <a:r>
              <a:rPr lang="pt-BR" sz="1200" b="0" i="0" dirty="0"/>
              <a:t>interagindo com o ambiente?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Muitas vezes, é impraticável o uso de aprendizage</a:t>
            </a:r>
            <a:r>
              <a:rPr lang="pt-BR" sz="1200" b="0" i="0" baseline="0" dirty="0"/>
              <a:t>m </a:t>
            </a:r>
            <a:r>
              <a:rPr lang="pt-BR" sz="1200" b="0" i="0" dirty="0"/>
              <a:t>supervisionada.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Como obter exemplos do comportamento correto e</a:t>
            </a:r>
            <a:r>
              <a:rPr lang="pt-BR" sz="1200" b="0" i="0" baseline="0" dirty="0"/>
              <a:t> </a:t>
            </a:r>
            <a:r>
              <a:rPr lang="pt-BR" sz="1200" b="0" i="0" dirty="0"/>
              <a:t>representativo para qualquer situação?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E se o agente for atuar em um ambiente desconhecido?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B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2047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Aprendizado por reforço pode ser entendido como o problema em que um </a:t>
            </a:r>
            <a:r>
              <a:rPr lang="pt-BR" sz="1200" b="1" i="1" dirty="0"/>
              <a:t>agente</a:t>
            </a:r>
            <a:r>
              <a:rPr lang="pt-BR" sz="1200" b="0" i="0" dirty="0"/>
              <a:t> deve aprender como se comportar em um </a:t>
            </a:r>
            <a:r>
              <a:rPr lang="pt-BR" sz="1200" b="1" i="1" dirty="0"/>
              <a:t>ambiente</a:t>
            </a:r>
            <a:r>
              <a:rPr lang="pt-BR" sz="1200" b="0" i="0" dirty="0"/>
              <a:t> através de interações do tipo “tentativa e erro”.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O</a:t>
            </a:r>
            <a:r>
              <a:rPr lang="pt-BR" sz="1200" b="0" i="0" baseline="0" dirty="0"/>
              <a:t> </a:t>
            </a:r>
            <a:r>
              <a:rPr lang="pt-BR" sz="1200" b="1" i="1" baseline="0" dirty="0"/>
              <a:t>agente</a:t>
            </a:r>
            <a:r>
              <a:rPr lang="pt-BR" sz="1200" b="0" i="0" baseline="0" dirty="0"/>
              <a:t> tem como objetivo aprender/construir um modelo do ambiente em que está inserido através de interações do tipo “tentativa e erro”, ou seja, ele observa o ambiente, escolhe uma ação e aguarda o resultado da ação (reforço positivo ou negativo).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/>
              <a:t>O algoritmo aprende a escolher </a:t>
            </a:r>
            <a:r>
              <a:rPr lang="pt-BR" sz="1200" b="1" i="1" dirty="0"/>
              <a:t>ações</a:t>
            </a:r>
            <a:r>
              <a:rPr lang="pt-BR" sz="1200" dirty="0"/>
              <a:t> apenas interagindo com o </a:t>
            </a:r>
            <a:r>
              <a:rPr lang="pt-BR" sz="1200" b="1" i="1" dirty="0"/>
              <a:t>ambiente</a:t>
            </a:r>
            <a:r>
              <a:rPr lang="pt-BR" sz="1200" dirty="0"/>
              <a:t>.</a:t>
            </a:r>
            <a:endParaRPr lang="pt-BR" sz="1200" b="0" i="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i="0" dirty="0"/>
              <a:t>Problema da aprendizagem por reforço</a:t>
            </a:r>
            <a:r>
              <a:rPr lang="pt-BR" sz="1200" b="0" i="0" dirty="0"/>
              <a:t>:</a:t>
            </a:r>
            <a:r>
              <a:rPr lang="pt-BR" sz="1200" b="0" i="0" baseline="0" dirty="0"/>
              <a:t> </a:t>
            </a:r>
            <a:r>
              <a:rPr lang="pt-BR" sz="1200" b="0" i="0" dirty="0"/>
              <a:t>Como escolher uma </a:t>
            </a:r>
            <a:r>
              <a:rPr lang="pt-BR" sz="1200" b="1" i="1" dirty="0"/>
              <a:t>estratégia</a:t>
            </a:r>
            <a:r>
              <a:rPr lang="pt-BR" sz="1200" b="0" i="0" dirty="0"/>
              <a:t> (conhecida como </a:t>
            </a:r>
            <a:r>
              <a:rPr lang="pt-BR" sz="1200" b="1" i="1" dirty="0"/>
              <a:t>política)</a:t>
            </a:r>
            <a:r>
              <a:rPr lang="pt-BR" sz="1200" b="0" i="0" dirty="0"/>
              <a:t> de </a:t>
            </a:r>
            <a:r>
              <a:rPr lang="pt-BR" sz="1200" b="1" i="1" dirty="0"/>
              <a:t>ações</a:t>
            </a:r>
            <a:r>
              <a:rPr lang="pt-BR" sz="1200" b="0" i="0" dirty="0"/>
              <a:t> que maximize o</a:t>
            </a:r>
            <a:r>
              <a:rPr lang="pt-BR" sz="1200" b="0" i="0" baseline="0" dirty="0"/>
              <a:t> </a:t>
            </a:r>
            <a:r>
              <a:rPr lang="pt-BR" sz="1200" b="0" i="0" dirty="0"/>
              <a:t>total de </a:t>
            </a:r>
            <a:r>
              <a:rPr lang="pt-BR" sz="1200" b="1" i="1" dirty="0"/>
              <a:t>recompensas</a:t>
            </a:r>
            <a:r>
              <a:rPr lang="pt-BR" sz="1200" b="0" i="0" dirty="0"/>
              <a:t> recebidas pelo </a:t>
            </a:r>
            <a:r>
              <a:rPr lang="pt-BR" sz="1200" b="1" i="1" dirty="0"/>
              <a:t>agente</a:t>
            </a:r>
            <a:r>
              <a:rPr lang="pt-BR" sz="1200" b="0" i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A </a:t>
            </a:r>
            <a:r>
              <a:rPr lang="pt-BR" sz="1200" b="1" i="0" dirty="0"/>
              <a:t>política</a:t>
            </a:r>
            <a:r>
              <a:rPr lang="pt-BR" sz="1200" b="0" i="0" dirty="0"/>
              <a:t> pode ser entendida como sendo</a:t>
            </a:r>
            <a:r>
              <a:rPr lang="pt-BR" sz="1200" b="0" i="0" baseline="0" dirty="0"/>
              <a:t> a função que mapeia os </a:t>
            </a:r>
            <a:r>
              <a:rPr lang="pt-BR" sz="1200" b="1" i="1" baseline="0" dirty="0"/>
              <a:t>estados</a:t>
            </a:r>
            <a:r>
              <a:rPr lang="pt-BR" sz="1200" b="0" i="0" baseline="0" dirty="0"/>
              <a:t> do </a:t>
            </a:r>
            <a:r>
              <a:rPr lang="pt-BR" sz="1200" b="1" i="1" baseline="0" dirty="0"/>
              <a:t>ambiente</a:t>
            </a:r>
            <a:r>
              <a:rPr lang="pt-BR" sz="1200" b="0" i="0" baseline="0" dirty="0"/>
              <a:t> em </a:t>
            </a:r>
            <a:r>
              <a:rPr lang="pt-BR" sz="1200" b="1" i="1" baseline="0" dirty="0"/>
              <a:t>ações</a:t>
            </a:r>
            <a:r>
              <a:rPr lang="pt-BR" sz="1200" b="0" i="0" baseline="0" dirty="0"/>
              <a:t> que o </a:t>
            </a:r>
            <a:r>
              <a:rPr lang="pt-BR" sz="1200" b="1" i="1" baseline="0" dirty="0"/>
              <a:t>agente</a:t>
            </a:r>
            <a:r>
              <a:rPr lang="pt-BR" sz="1200" b="0" i="0" baseline="0" dirty="0"/>
              <a:t> deve tomar: ∏(s) = a, de forma que o </a:t>
            </a:r>
            <a:r>
              <a:rPr lang="pt-BR" sz="1200" b="1" i="1" baseline="0" dirty="0"/>
              <a:t>total de recompensas</a:t>
            </a:r>
            <a:r>
              <a:rPr lang="pt-BR" sz="1200" b="0" i="0" baseline="0" dirty="0"/>
              <a:t> seja maximizado.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b="0" i="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dirty="0"/>
              <a:t>Exemplos</a:t>
            </a:r>
            <a:r>
              <a:rPr lang="pt-BR" sz="1200" dirty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dirty="0"/>
              <a:t>Algoritmo </a:t>
            </a:r>
            <a:r>
              <a:rPr lang="pt-BR" sz="1200" baseline="0" dirty="0"/>
              <a:t>muito utilizado em jogos.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sz="1200" dirty="0"/>
              <a:t>O programa </a:t>
            </a:r>
            <a:r>
              <a:rPr lang="pt-BR" sz="1200" dirty="0" err="1"/>
              <a:t>AlphaGo</a:t>
            </a:r>
            <a:r>
              <a:rPr lang="pt-BR" sz="1200" dirty="0"/>
              <a:t> da Google (</a:t>
            </a:r>
            <a:r>
              <a:rPr lang="pt-BR" sz="1200" dirty="0" err="1"/>
              <a:t>DeepMind</a:t>
            </a:r>
            <a:r>
              <a:rPr lang="pt-BR" sz="1200" dirty="0"/>
              <a:t>)</a:t>
            </a:r>
            <a:r>
              <a:rPr lang="pt-BR" sz="1200" baseline="0" dirty="0"/>
              <a:t> utilizou aprendizado por reforço (</a:t>
            </a:r>
            <a:r>
              <a:rPr lang="pt-BR" sz="1200" baseline="0" dirty="0" err="1"/>
              <a:t>Deep</a:t>
            </a:r>
            <a:r>
              <a:rPr lang="pt-BR" sz="1200" baseline="0" dirty="0"/>
              <a:t> </a:t>
            </a:r>
            <a:r>
              <a:rPr lang="pt-BR" sz="1200" baseline="0" dirty="0" err="1"/>
              <a:t>reinforcement</a:t>
            </a:r>
            <a:r>
              <a:rPr lang="pt-BR" sz="1200" baseline="0" dirty="0"/>
              <a:t> learning) para aprender a jogar Go e derrotar o campeão mundial de Go.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sz="1200" baseline="0" dirty="0"/>
              <a:t>Agente jogador de damas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pt-BR" sz="1200" b="1" baseline="0" dirty="0"/>
              <a:t>Estados</a:t>
            </a:r>
            <a:r>
              <a:rPr lang="pt-BR" sz="1200" baseline="0" dirty="0"/>
              <a:t>: as diferentes configurações do tabuleiro.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pt-BR" sz="1200" b="1" baseline="0" dirty="0"/>
              <a:t>Ações</a:t>
            </a:r>
            <a:r>
              <a:rPr lang="pt-BR" sz="1200" baseline="0" dirty="0"/>
              <a:t>: mover uma determinada peça.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pt-BR" sz="1200" b="1" baseline="0" dirty="0"/>
              <a:t>Recompensas</a:t>
            </a:r>
            <a:r>
              <a:rPr lang="pt-BR" sz="1200" baseline="0" dirty="0"/>
              <a:t>: número de capturas de peças vs. número de perdas.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dirty="0"/>
              <a:t>Robô aspirador de pó que precisa aprender a limpar uma casa de forma ótima.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B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Os algoritmos de aprendizado por reforço tentam encontrar a </a:t>
            </a:r>
            <a:r>
              <a:rPr lang="pt-BR" sz="1200" b="1" i="1" dirty="0"/>
              <a:t>política</a:t>
            </a:r>
            <a:r>
              <a:rPr lang="pt-BR" sz="1200" dirty="0"/>
              <a:t> que mapeia os </a:t>
            </a:r>
            <a:r>
              <a:rPr lang="pt-BR" sz="1200" b="1" i="1" dirty="0"/>
              <a:t>estados</a:t>
            </a:r>
            <a:r>
              <a:rPr lang="pt-BR" sz="1200" dirty="0"/>
              <a:t> do </a:t>
            </a:r>
            <a:r>
              <a:rPr lang="pt-BR" sz="1200" b="1" i="1" dirty="0"/>
              <a:t>ambiente</a:t>
            </a:r>
            <a:r>
              <a:rPr lang="pt-BR" sz="1200" dirty="0"/>
              <a:t> às </a:t>
            </a:r>
            <a:r>
              <a:rPr lang="pt-BR" sz="1200" b="1" i="1" dirty="0"/>
              <a:t>ações</a:t>
            </a:r>
            <a:r>
              <a:rPr lang="pt-BR" sz="1200" dirty="0"/>
              <a:t> que o </a:t>
            </a:r>
            <a:r>
              <a:rPr lang="pt-BR" sz="1200" b="1" i="1" dirty="0"/>
              <a:t>agente</a:t>
            </a:r>
            <a:r>
              <a:rPr lang="pt-BR" sz="1200" dirty="0"/>
              <a:t> deve tomar nesses </a:t>
            </a:r>
            <a:r>
              <a:rPr lang="pt-BR" sz="1200" b="1" i="1" dirty="0"/>
              <a:t>estados</a:t>
            </a:r>
            <a:r>
              <a:rPr lang="pt-BR" sz="1200" b="0" i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Como um algoritmo de aprendizagem aprende a escolher ações apenas</a:t>
            </a:r>
            <a:r>
              <a:rPr lang="pt-BR" sz="1200" b="0" i="0" baseline="0" dirty="0"/>
              <a:t> </a:t>
            </a:r>
            <a:r>
              <a:rPr lang="pt-BR" sz="1200" b="0" i="0" dirty="0"/>
              <a:t>interagindo com o ambiente?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Muitas vezes, é impraticável o uso de aprendizage</a:t>
            </a:r>
            <a:r>
              <a:rPr lang="pt-BR" sz="1200" b="0" i="0" baseline="0" dirty="0"/>
              <a:t>m </a:t>
            </a:r>
            <a:r>
              <a:rPr lang="pt-BR" sz="1200" b="0" i="0" dirty="0"/>
              <a:t>supervisionada.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Como obter exemplos do comportamento correto e</a:t>
            </a:r>
            <a:r>
              <a:rPr lang="pt-BR" sz="1200" b="0" i="0" baseline="0" dirty="0"/>
              <a:t> </a:t>
            </a:r>
            <a:r>
              <a:rPr lang="pt-BR" sz="1200" b="0" i="0" dirty="0"/>
              <a:t>representativo para qualquer situação?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E se o agente for atuar em um ambiente desconhecido?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B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6420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jogos (Atari, Go), robótica, sistemas de recomendação com feedback.</a:t>
            </a:r>
          </a:p>
          <a:p>
            <a:r>
              <a:rPr lang="pt-BR" b="1" dirty="0"/>
              <a:t>Visual:</a:t>
            </a:r>
            <a:r>
              <a:rPr lang="pt-BR" dirty="0"/>
              <a:t> Imagem do </a:t>
            </a:r>
            <a:r>
              <a:rPr lang="pt-BR" dirty="0" err="1"/>
              <a:t>AlphaGo</a:t>
            </a:r>
            <a:r>
              <a:rPr lang="pt-BR" dirty="0"/>
              <a:t> ou de um carro autônomo da Tesla.</a:t>
            </a:r>
          </a:p>
          <a:p>
            <a:r>
              <a:rPr lang="pt-BR" b="1" dirty="0"/>
              <a:t>Aplicações:</a:t>
            </a:r>
            <a:endParaRPr lang="pt-BR" dirty="0"/>
          </a:p>
          <a:p>
            <a:r>
              <a:rPr lang="pt-BR" dirty="0"/>
              <a:t>IA que vence campeões mundiais de Xadrez e Go.</a:t>
            </a:r>
          </a:p>
          <a:p>
            <a:r>
              <a:rPr lang="pt-BR" dirty="0"/>
              <a:t>Drones aprendendo a voar sozinhos.</a:t>
            </a:r>
          </a:p>
          <a:p>
            <a:r>
              <a:rPr lang="pt-BR" dirty="0"/>
              <a:t>Otimização de rotas em tempo real.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709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→ supervisionado</a:t>
            </a:r>
          </a:p>
          <a:p>
            <a:r>
              <a:rPr lang="pt-BR" dirty="0"/>
              <a:t>B → reforço</a:t>
            </a:r>
          </a:p>
          <a:p>
            <a:r>
              <a:rPr lang="pt-BR" dirty="0"/>
              <a:t>C → não supervisionado (</a:t>
            </a:r>
            <a:r>
              <a:rPr lang="pt-BR" dirty="0" err="1"/>
              <a:t>clustering</a:t>
            </a:r>
            <a:r>
              <a:rPr lang="pt-BR" dirty="0"/>
              <a:t>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4956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Muita gente acha que IA é mágica, mas na verdade é puro aprendizado. Hoje, vocês vão entender como as máquinas aprendem.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936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085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4337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O Conceito de Rótulos (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Labels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aprendizado supervisionado, ensinamos o modelo através de exemplos rotulados. No caso do quadrinho:</a:t>
            </a:r>
          </a:p>
          <a:p>
            <a:pPr rt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Dado de entrada: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pai do bebê (provavelmente em uma posição específica, como consertando algo).</a:t>
            </a:r>
          </a:p>
          <a:p>
            <a:pPr rt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Rótulo (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"Papai" (Daddy).</a:t>
            </a:r>
          </a:p>
          <a:p>
            <a:pPr rt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bebê aprendeu que aquele padrão visual específico — dois círculos e uma fenda — corresponde ao rótulo "Papai".</a:t>
            </a:r>
          </a:p>
          <a:p>
            <a:pPr rt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O Problema do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(Sobreajuste)</a:t>
            </a:r>
          </a:p>
          <a:p>
            <a:pPr rt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ocorre quando o modelo "decora" características muito específicas dos dados de treinamento em vez de aprender o conceito amplo.</a:t>
            </a:r>
          </a:p>
          <a:p>
            <a:pPr rt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bebê não aprendeu o conceito complexo de "pai" (um ser humano, rosto, voz, afeto).</a:t>
            </a:r>
          </a:p>
          <a:p>
            <a:pPr rt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 aprendeu uma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(característica) extremamente simplista e específica. Como resultado, qualquer coisa no "mundo real" que apresente essa característica geométrica é classificada incorretamente como "Papai".</a:t>
            </a:r>
          </a:p>
          <a:p>
            <a:pPr rt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Falha na Generalização</a:t>
            </a:r>
          </a:p>
          <a:p>
            <a:pPr rt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bom modelo supervisionado deve ser capaz de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generalizar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reconhecer um pai mesmo que ele esteja de pé, de chapéu ou em uma foto diferente.</a:t>
            </a:r>
          </a:p>
          <a:p>
            <a:pPr rt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imagem, vemos o oposto: o modelo tem um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viés (bias)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relação a um padrão geométrico.</a:t>
            </a:r>
          </a:p>
          <a:p>
            <a:pPr rt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o algoritmo (o bebê), pêssegos, balões e o decote da garçonete possuem as mesmas "coordenadas de pixels" que definiram o treinamento inicial, levando a um erro de classificação (Falso Positivo).</a:t>
            </a:r>
          </a:p>
          <a:p>
            <a:pPr rt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A Importância da Diversidade nos Dados</a:t>
            </a:r>
          </a:p>
          <a:p>
            <a:pPr rt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quadrinho mostra o que acontece quando o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conjunto de dados de treinamento (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pobre ou viciado:</a:t>
            </a:r>
          </a:p>
          <a:p>
            <a:pPr rt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o bebê tivesse sido exposto a milhares de fotos do pai em diferentes ângulos, roupas e contextos, ele teria entendido que a "fenda" não é a característica determinante do rótulo "Papai".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614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7716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)</a:t>
            </a:r>
          </a:p>
          <a:p>
            <a:r>
              <a:rPr lang="pt-BR" dirty="0"/>
              <a:t>Pergunta: </a:t>
            </a:r>
            <a:r>
              <a:rPr lang="pt-BR" b="1" dirty="0"/>
              <a:t>“Em qual classe isso pertence?”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475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451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1444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A. P. de Figueiredo</a:t>
            </a:r>
          </a:p>
          <a:p>
            <a:r>
              <a:rPr lang="pt-BR" dirty="0">
                <a:hlinkClick r:id="rId3"/>
              </a:rPr>
              <a:t>felipe.figueiredo@Inatel.br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767" y="836433"/>
            <a:ext cx="10906298" cy="2690156"/>
          </a:xfrm>
        </p:spPr>
        <p:txBody>
          <a:bodyPr anchor="ctr">
            <a:noAutofit/>
          </a:bodyPr>
          <a:lstStyle/>
          <a:p>
            <a:r>
              <a:rPr lang="pt-BR" sz="6600" dirty="0"/>
              <a:t>C24 – Inteligência Artificial:</a:t>
            </a:r>
            <a:br>
              <a:rPr lang="pt-BR" sz="7200" dirty="0"/>
            </a:br>
            <a:r>
              <a:rPr lang="pt-BR" sz="7200" b="1" i="1" dirty="0"/>
              <a:t>Paradigmas de aprendizado</a:t>
            </a:r>
          </a:p>
        </p:txBody>
      </p:sp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7E2B09C-6D56-4C9F-A364-B904CCE2F1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2127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/>
                  <a:t>A lógica por trás:</a:t>
                </a:r>
              </a:p>
              <a:p>
                <a:r>
                  <a:rPr lang="pt-BR" dirty="0"/>
                  <a:t>No fundo, a máquina está tentando resolver uma equação matemática: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b="1" dirty="0"/>
                  <a:t> (Entrada/</a:t>
                </a:r>
                <a:r>
                  <a:rPr lang="pt-BR" b="1" dirty="0" err="1"/>
                  <a:t>Features</a:t>
                </a:r>
                <a:r>
                  <a:rPr lang="pt-BR" b="1" dirty="0"/>
                  <a:t>):</a:t>
                </a:r>
                <a:r>
                  <a:rPr lang="pt-BR" dirty="0"/>
                  <a:t> As características (e.g., cor da fruta, peso, tamanho).</a:t>
                </a: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b="1" dirty="0"/>
                  <a:t> (Saída/Rótulo):</a:t>
                </a:r>
                <a:r>
                  <a:rPr lang="pt-BR" dirty="0"/>
                  <a:t> A resposta esperada (e.g., "É uma Maçã").</a:t>
                </a:r>
              </a:p>
              <a:p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pt-BR" dirty="0"/>
                  <a:t>(.)</a:t>
                </a:r>
                <a:r>
                  <a:rPr lang="pt-BR" b="1" dirty="0"/>
                  <a:t> (A Função ou modelo):</a:t>
                </a:r>
                <a:r>
                  <a:rPr lang="pt-BR" dirty="0"/>
                  <a:t> O que a máquina precisa "aprender" para sempre acertar o alvo (i.e., generalizar).</a:t>
                </a:r>
              </a:p>
              <a:p>
                <a:r>
                  <a:rPr lang="pt-BR" dirty="0"/>
                  <a:t>Esse tipo de aprendizado é dividido em </a:t>
                </a:r>
                <a:r>
                  <a:rPr lang="pt-BR" b="1" dirty="0"/>
                  <a:t>problemas </a:t>
                </a:r>
                <a:r>
                  <a:rPr lang="pt-BR" dirty="0"/>
                  <a:t>de </a:t>
                </a:r>
                <a:r>
                  <a:rPr lang="pt-BR" b="1" dirty="0"/>
                  <a:t>regressão </a:t>
                </a:r>
                <a:r>
                  <a:rPr lang="pt-BR" dirty="0"/>
                  <a:t>e </a:t>
                </a:r>
                <a:r>
                  <a:rPr lang="pt-BR" b="1" dirty="0"/>
                  <a:t>classificação</a:t>
                </a:r>
                <a:r>
                  <a:rPr lang="pt-BR" dirty="0"/>
                  <a:t> dependendo do tipo do rótulo.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7E2B09C-6D56-4C9F-A364-B904CCE2F1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2127" cy="5032375"/>
              </a:xfrm>
              <a:blipFill rotWithShape="0">
                <a:blip r:embed="rId3"/>
                <a:stretch>
                  <a:fillRect l="-1095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040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9526" y="1825624"/>
            <a:ext cx="6450677" cy="5032375"/>
          </a:xfrm>
        </p:spPr>
        <p:txBody>
          <a:bodyPr>
            <a:normAutofit/>
          </a:bodyPr>
          <a:lstStyle/>
          <a:p>
            <a:r>
              <a:rPr lang="pt-BR" b="1" dirty="0"/>
              <a:t>Regressão</a:t>
            </a:r>
            <a:r>
              <a:rPr lang="pt-BR" dirty="0"/>
              <a:t>: Os rótulos pertencem a um </a:t>
            </a:r>
            <a:r>
              <a:rPr lang="pt-BR" b="1" i="1" dirty="0"/>
              <a:t>conjunto infinito </a:t>
            </a:r>
            <a:r>
              <a:rPr lang="pt-BR" dirty="0"/>
              <a:t>de valores, i.e., são números reais.</a:t>
            </a:r>
          </a:p>
          <a:p>
            <a:r>
              <a:rPr lang="pt-BR" dirty="0"/>
              <a:t>Aplicações: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Previsão do preço de imóveis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Previsão da temperatura de amanhã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Estimativa do tempo de entrega de um pedido.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BR" dirty="0"/>
          </a:p>
        </p:txBody>
      </p:sp>
      <p:pic>
        <p:nvPicPr>
          <p:cNvPr id="4" name="Picture 10" descr="Investir em imóveis: como identificar oportunidades de valorização no  merc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06" y="1690688"/>
            <a:ext cx="2751827" cy="183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eather forecast: 410 mil imagens, fotos e ilustrações stock livres de  direitos | Shutterst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4"/>
          <a:stretch/>
        </p:blipFill>
        <p:spPr bwMode="auto">
          <a:xfrm>
            <a:off x="1206733" y="3752893"/>
            <a:ext cx="2935778" cy="190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Display Estimated Delivery Date and Time in Shopif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555" y="5296246"/>
            <a:ext cx="2776449" cy="156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500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902037" y="1825624"/>
            <a:ext cx="6118168" cy="5032375"/>
          </a:xfrm>
        </p:spPr>
        <p:txBody>
          <a:bodyPr>
            <a:normAutofit/>
          </a:bodyPr>
          <a:lstStyle/>
          <a:p>
            <a:r>
              <a:rPr lang="pt-BR" b="1" dirty="0"/>
              <a:t>Classificação</a:t>
            </a:r>
            <a:r>
              <a:rPr lang="pt-BR" dirty="0"/>
              <a:t>: Os rótulos pertencem a um </a:t>
            </a:r>
            <a:r>
              <a:rPr lang="pt-BR" b="1" dirty="0"/>
              <a:t>conjunto finito e discreto</a:t>
            </a:r>
            <a:r>
              <a:rPr lang="pt-BR" dirty="0"/>
              <a:t> de valores, i.e., pertencem a categorias (ou classes).</a:t>
            </a:r>
          </a:p>
          <a:p>
            <a:r>
              <a:rPr lang="pt-BR" dirty="0"/>
              <a:t>Aplicações: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Filtro de Spam: “spam” ou “não-spam”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Diagnóstico médico: “saudável” ou “doente”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Reconhecimento facial: “dono” e “não-dono”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Imagem de gato, cachorro ou pássaro</a:t>
            </a:r>
          </a:p>
        </p:txBody>
      </p:sp>
      <p:pic>
        <p:nvPicPr>
          <p:cNvPr id="4" name="Picture 2" descr="💌 Email Spam Classification With Accuracy &gt; 98%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3" r="14503"/>
          <a:stretch/>
        </p:blipFill>
        <p:spPr bwMode="auto">
          <a:xfrm>
            <a:off x="199505" y="1461567"/>
            <a:ext cx="2826327" cy="16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5 vantagens do reconhecimento facial no pagamento - Varejo S.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503" y="5266166"/>
            <a:ext cx="2567534" cy="15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Diagnóstico IA: limites e potencial da inteligência artificial na medicin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31" y="3378562"/>
            <a:ext cx="2629003" cy="175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400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pic>
        <p:nvPicPr>
          <p:cNvPr id="3080" name="Picture 8" descr="trying to show your a &quot;qualified Developper in 2024&quot; but your using Qwik  Framework / city 😎 currently working on: 👇 &quot;what could be a e-commerce  platform&quot; https://lnkd.in/eUS3tZfp of course… | Jean-Philipp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" t="22215" r="2227" b="4038"/>
          <a:stretch/>
        </p:blipFill>
        <p:spPr bwMode="auto">
          <a:xfrm>
            <a:off x="838200" y="2161307"/>
            <a:ext cx="6817423" cy="36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7863842" y="2800858"/>
            <a:ext cx="389589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dirty="0"/>
              <a:t>Diferente do paradigma anterior, aqui </a:t>
            </a:r>
            <a:r>
              <a:rPr lang="pt-BR" sz="3200" b="1" dirty="0"/>
              <a:t>não existe um tutor (i.e., professor)</a:t>
            </a:r>
            <a:r>
              <a:rPr lang="pt-BR" sz="3200" dirty="0"/>
              <a:t> 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1177588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pic>
        <p:nvPicPr>
          <p:cNvPr id="2050" name="Picture 2" descr="The difference between supervised and unsupervised learning, illustrated by  @Ciaraioch #supervisedlearning #unsupervisedlearning #machinelearning  #dataanalytics #BigData #Analytics #DataScience #Statistics #DataScientists  #StatisticalLiterac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4"/>
          <a:stretch/>
        </p:blipFill>
        <p:spPr bwMode="auto">
          <a:xfrm>
            <a:off x="1448922" y="1690688"/>
            <a:ext cx="6038493" cy="455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448922" y="6244361"/>
            <a:ext cx="6038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Eu não sei o que é isso, mas esses aqui se parecem!</a:t>
            </a:r>
          </a:p>
        </p:txBody>
      </p:sp>
      <p:sp>
        <p:nvSpPr>
          <p:cNvPr id="6" name="Retângulo 5"/>
          <p:cNvSpPr/>
          <p:nvPr/>
        </p:nvSpPr>
        <p:spPr>
          <a:xfrm>
            <a:off x="7697586" y="3439368"/>
            <a:ext cx="38415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Ou seja, não existem rótulos.</a:t>
            </a:r>
          </a:p>
        </p:txBody>
      </p:sp>
    </p:spTree>
    <p:extLst>
      <p:ext uri="{BB962C8B-B14F-4D97-AF65-F5344CB8AC3E}">
        <p14:creationId xmlns:p14="http://schemas.microsoft.com/office/powerpoint/2010/main" val="372136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8C5488AE-34B4-EF1D-F674-507FF2FCD1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0285" y="1825624"/>
                <a:ext cx="6513169" cy="5032375"/>
              </a:xfrm>
            </p:spPr>
            <p:txBody>
              <a:bodyPr>
                <a:normAutofit/>
              </a:bodyPr>
              <a:lstStyle/>
              <a:p>
                <a:r>
                  <a:rPr lang="pt-BR" b="1" dirty="0"/>
                  <a:t>Como funciona:</a:t>
                </a:r>
                <a:r>
                  <a:rPr lang="pt-BR" dirty="0"/>
                  <a:t> O modelo recebe apenas a entrada,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 </a:t>
                </a:r>
                <a:r>
                  <a:rPr lang="pt-BR" b="1" dirty="0"/>
                  <a:t>Não há um rótulo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 dizendo o que é o quê.</a:t>
                </a:r>
              </a:p>
              <a:p>
                <a:r>
                  <a:rPr lang="pt-BR" b="1" dirty="0"/>
                  <a:t>O objetivo:</a:t>
                </a:r>
                <a:r>
                  <a:rPr lang="pt-BR" dirty="0"/>
                  <a:t> Encontrar estruturas, semelhanças e grupos escondidos nos dados.</a:t>
                </a:r>
              </a:p>
              <a:p>
                <a:r>
                  <a:rPr lang="pt-BR" b="1" dirty="0"/>
                  <a:t>O “insight":</a:t>
                </a:r>
                <a:r>
                  <a:rPr lang="pt-BR" dirty="0"/>
                  <a:t> A máquina não sabe o que encontrou, mas sabe que "estes itens aqui são parecidos/similares entre si e diferentes daqueles ali".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C5488AE-34B4-EF1D-F674-507FF2FCD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0285" y="1825624"/>
                <a:ext cx="6513169" cy="5032375"/>
              </a:xfrm>
              <a:blipFill rotWithShape="0">
                <a:blip r:embed="rId3"/>
                <a:stretch>
                  <a:fillRect l="-1685" t="-1937" r="-31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o 4"/>
          <p:cNvGrpSpPr/>
          <p:nvPr/>
        </p:nvGrpSpPr>
        <p:grpSpPr>
          <a:xfrm>
            <a:off x="-12216" y="1634257"/>
            <a:ext cx="5552502" cy="5014422"/>
            <a:chOff x="187286" y="1634257"/>
            <a:chExt cx="5552502" cy="5014422"/>
          </a:xfrm>
        </p:grpSpPr>
        <p:pic>
          <p:nvPicPr>
            <p:cNvPr id="6" name="Picture 2" descr="K-means: A Complete Introduction. K-means is an unsupervised clustering… |  by Alan Jeffares | Towards Data Science">
              <a:extLst>
                <a:ext uri="{FF2B5EF4-FFF2-40B4-BE49-F238E27FC236}">
                  <a16:creationId xmlns:a16="http://schemas.microsoft.com/office/drawing/2014/main" id="{E01884DA-152B-FB68-C204-EDCDD46E5B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1" t="11502" r="54947" b="10772"/>
            <a:stretch/>
          </p:blipFill>
          <p:spPr bwMode="auto">
            <a:xfrm>
              <a:off x="1797441" y="1634257"/>
              <a:ext cx="2918634" cy="2164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Diagrama">
              <a:extLst>
                <a:ext uri="{FF2B5EF4-FFF2-40B4-BE49-F238E27FC236}">
                  <a16:creationId xmlns:a16="http://schemas.microsoft.com/office/drawing/2014/main" id="{8B9A1E77-24B1-7DF5-03C9-94E6E4C7F3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49" t="10730" b="10771"/>
            <a:stretch/>
          </p:blipFill>
          <p:spPr bwMode="auto">
            <a:xfrm>
              <a:off x="1797441" y="4466752"/>
              <a:ext cx="2918634" cy="21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Seta: para Baixo 4">
              <a:extLst>
                <a:ext uri="{FF2B5EF4-FFF2-40B4-BE49-F238E27FC236}">
                  <a16:creationId xmlns:a16="http://schemas.microsoft.com/office/drawing/2014/main" id="{9E19AC8B-C706-78C1-076D-5A1287FC616E}"/>
                </a:ext>
              </a:extLst>
            </p:cNvPr>
            <p:cNvSpPr/>
            <p:nvPr/>
          </p:nvSpPr>
          <p:spPr>
            <a:xfrm>
              <a:off x="3108030" y="3893589"/>
              <a:ext cx="297455" cy="478646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1F4FDDD9-F55E-36C2-19FF-7B20360E355B}"/>
                </a:ext>
              </a:extLst>
            </p:cNvPr>
            <p:cNvSpPr txBox="1"/>
            <p:nvPr/>
          </p:nvSpPr>
          <p:spPr>
            <a:xfrm>
              <a:off x="574569" y="2311840"/>
              <a:ext cx="12228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não rotulados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733FB70-7468-6FEE-704E-38F210F09CBE}"/>
                </a:ext>
              </a:extLst>
            </p:cNvPr>
            <p:cNvSpPr txBox="1"/>
            <p:nvPr/>
          </p:nvSpPr>
          <p:spPr>
            <a:xfrm>
              <a:off x="187286" y="5096050"/>
              <a:ext cx="16101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agrupados por proximidade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2150A039-C911-B65B-8594-4F8B7895B339}"/>
                </a:ext>
              </a:extLst>
            </p:cNvPr>
            <p:cNvSpPr txBox="1"/>
            <p:nvPr/>
          </p:nvSpPr>
          <p:spPr>
            <a:xfrm>
              <a:off x="3317350" y="3840524"/>
              <a:ext cx="242243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/>
                <a:t>Algoritmo de aprendizado não-supervisionado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7259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1" y="1825624"/>
            <a:ext cx="11098876" cy="5032375"/>
          </a:xfrm>
        </p:spPr>
        <p:txBody>
          <a:bodyPr>
            <a:normAutofit/>
          </a:bodyPr>
          <a:lstStyle/>
          <a:p>
            <a:r>
              <a:rPr lang="pt-BR" dirty="0"/>
              <a:t>Algoritmos não-supervisionados tratam problemas de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clusterização,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detecção de anomalias (</a:t>
            </a:r>
            <a:r>
              <a:rPr lang="pt-BR" b="1" i="1" dirty="0" err="1"/>
              <a:t>outliers</a:t>
            </a:r>
            <a:r>
              <a:rPr lang="pt-BR" b="1" dirty="0"/>
              <a:t>),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redução de dimensionalidade.</a:t>
            </a:r>
          </a:p>
        </p:txBody>
      </p:sp>
    </p:spTree>
    <p:extLst>
      <p:ext uri="{BB962C8B-B14F-4D97-AF65-F5344CB8AC3E}">
        <p14:creationId xmlns:p14="http://schemas.microsoft.com/office/powerpoint/2010/main" val="2163744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2086" y="1825624"/>
            <a:ext cx="6251369" cy="5032375"/>
          </a:xfrm>
        </p:spPr>
        <p:txBody>
          <a:bodyPr>
            <a:normAutofit lnSpcReduction="10000"/>
          </a:bodyPr>
          <a:lstStyle/>
          <a:p>
            <a:r>
              <a:rPr lang="pt-BR" b="1" i="1" dirty="0"/>
              <a:t>Clustering</a:t>
            </a:r>
            <a:r>
              <a:rPr lang="pt-BR" b="1" dirty="0"/>
              <a:t> (ou agrupamento):</a:t>
            </a:r>
            <a:r>
              <a:rPr lang="pt-BR" dirty="0"/>
              <a:t> serve para encontrar grupos, muitas vezes escondidos (latentes), nos dados.</a:t>
            </a:r>
          </a:p>
          <a:p>
            <a:r>
              <a:rPr lang="pt-BR" b="1" dirty="0"/>
              <a:t>Exemplos:</a:t>
            </a:r>
            <a:r>
              <a:rPr lang="pt-BR" dirty="0"/>
              <a:t> "Quem viu, ouviu ou comprou isso, também viu, ouviu ou comprou aquilo".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 </a:t>
            </a:r>
            <a:r>
              <a:rPr lang="pt-BR" dirty="0" err="1"/>
              <a:t>Netflix</a:t>
            </a:r>
            <a:r>
              <a:rPr lang="pt-BR" dirty="0"/>
              <a:t>, </a:t>
            </a:r>
            <a:r>
              <a:rPr lang="pt-BR" dirty="0" err="1"/>
              <a:t>Spotify</a:t>
            </a:r>
            <a:r>
              <a:rPr lang="pt-BR" dirty="0"/>
              <a:t>, etc. utilizam </a:t>
            </a:r>
            <a:r>
              <a:rPr lang="pt-BR" i="1" dirty="0"/>
              <a:t>clustering</a:t>
            </a:r>
            <a:r>
              <a:rPr lang="pt-BR" dirty="0"/>
              <a:t> para recomendar filmes e músicas baseando-se em grupos de usuários com comportamentos e gostos similares aos seus.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 </a:t>
            </a:r>
            <a:r>
              <a:rPr lang="pt-BR" dirty="0" err="1"/>
              <a:t>Amazon</a:t>
            </a:r>
            <a:r>
              <a:rPr lang="pt-BR" dirty="0"/>
              <a:t>, Mercado Livre, etc. agrupam clientes que compram coisas parecidas para recomendar produtos.</a:t>
            </a:r>
          </a:p>
        </p:txBody>
      </p:sp>
      <p:pic>
        <p:nvPicPr>
          <p:cNvPr id="4" name="Picture 2" descr="https://www.ecloudvalley.com/wp-content/uploads/2019/09/Unsupervised-learning.png">
            <a:extLst>
              <a:ext uri="{FF2B5EF4-FFF2-40B4-BE49-F238E27FC236}">
                <a16:creationId xmlns:a16="http://schemas.microsoft.com/office/drawing/2014/main" id="{D5263760-ABE7-908A-A483-E7B4239BF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t="10299" r="3988" b="11337"/>
          <a:stretch/>
        </p:blipFill>
        <p:spPr bwMode="auto">
          <a:xfrm>
            <a:off x="268363" y="2864556"/>
            <a:ext cx="5317591" cy="226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290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58325" y="1825624"/>
            <a:ext cx="6195129" cy="5032375"/>
          </a:xfrm>
        </p:spPr>
        <p:txBody>
          <a:bodyPr>
            <a:normAutofit/>
          </a:bodyPr>
          <a:lstStyle/>
          <a:p>
            <a:r>
              <a:rPr lang="pt-BR" b="1" dirty="0"/>
              <a:t>Redução de dimensionalidade:</a:t>
            </a:r>
            <a:r>
              <a:rPr lang="pt-BR" dirty="0"/>
              <a:t> Serve para simplificar dados complexos, focando apenas no que importa.</a:t>
            </a:r>
          </a:p>
          <a:p>
            <a:r>
              <a:rPr lang="pt-BR" b="1" dirty="0"/>
              <a:t>Exemplos:</a:t>
            </a:r>
            <a:r>
              <a:rPr lang="pt-BR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Comprimir uma imagem mantendo a qualidade.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Remover informações inúteis de um banco de dados ou imagens gigantes para processá-los mais rápido.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Transformar tabelas com 100 colunas em um gráfico 2D que humanos conseguem entender.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E784E4-0432-EEC2-8AA3-C27FB900767E}"/>
              </a:ext>
            </a:extLst>
          </p:cNvPr>
          <p:cNvGrpSpPr/>
          <p:nvPr/>
        </p:nvGrpSpPr>
        <p:grpSpPr>
          <a:xfrm>
            <a:off x="10886" y="2808514"/>
            <a:ext cx="5858325" cy="2187247"/>
            <a:chOff x="0" y="3222171"/>
            <a:chExt cx="5858325" cy="2187247"/>
          </a:xfrm>
        </p:grpSpPr>
        <p:pic>
          <p:nvPicPr>
            <p:cNvPr id="1026" name="Picture 2" descr="What is Dimensionality Reduction? A Guide.">
              <a:extLst>
                <a:ext uri="{FF2B5EF4-FFF2-40B4-BE49-F238E27FC236}">
                  <a16:creationId xmlns:a16="http://schemas.microsoft.com/office/drawing/2014/main" id="{751C1A17-3E7B-7C53-9D9F-A6DFBA8EFA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28"/>
            <a:stretch>
              <a:fillRect/>
            </a:stretch>
          </p:blipFill>
          <p:spPr bwMode="auto">
            <a:xfrm>
              <a:off x="0" y="3222171"/>
              <a:ext cx="5858325" cy="1645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60F266-864D-5E91-3AE9-A08790411A54}"/>
                </a:ext>
              </a:extLst>
            </p:cNvPr>
            <p:cNvSpPr txBox="1"/>
            <p:nvPr/>
          </p:nvSpPr>
          <p:spPr>
            <a:xfrm>
              <a:off x="653143" y="5040086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3D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AFF691B-67D6-AC9A-C3BB-D85E4B569AAE}"/>
                </a:ext>
              </a:extLst>
            </p:cNvPr>
            <p:cNvSpPr txBox="1"/>
            <p:nvPr/>
          </p:nvSpPr>
          <p:spPr>
            <a:xfrm>
              <a:off x="2787648" y="5040086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2D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11F437-6F5C-15ED-E872-0F4EA536DFF3}"/>
                </a:ext>
              </a:extLst>
            </p:cNvPr>
            <p:cNvSpPr txBox="1"/>
            <p:nvPr/>
          </p:nvSpPr>
          <p:spPr>
            <a:xfrm>
              <a:off x="4922153" y="5040086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1793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60571" y="1825624"/>
            <a:ext cx="6392883" cy="5032375"/>
          </a:xfrm>
        </p:spPr>
        <p:txBody>
          <a:bodyPr>
            <a:normAutofit/>
          </a:bodyPr>
          <a:lstStyle/>
          <a:p>
            <a:r>
              <a:rPr lang="pt-BR" b="1" dirty="0"/>
              <a:t>Detecção de anomalias ou </a:t>
            </a:r>
            <a:r>
              <a:rPr lang="pt-BR" b="1" i="1" dirty="0"/>
              <a:t>outliers</a:t>
            </a:r>
            <a:r>
              <a:rPr lang="pt-BR" b="1" dirty="0"/>
              <a:t>:</a:t>
            </a:r>
            <a:r>
              <a:rPr lang="pt-BR" dirty="0"/>
              <a:t> Serve para identificar padrões que fogem completamente do normal.</a:t>
            </a:r>
          </a:p>
          <a:p>
            <a:r>
              <a:rPr lang="pt-BR" b="1" dirty="0"/>
              <a:t>Exemplos:</a:t>
            </a:r>
            <a:r>
              <a:rPr lang="pt-BR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compras suspeitas no seu cartão de crédito porque elas não condizem com seus hábitos de compra.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Identificar acessos incomuns em uma rede que podem indicar a presença de um hacker.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vibrações estranhas em motores de aviões ou máquinas industriais antes que elas quebrem.</a:t>
            </a:r>
            <a:endParaRPr lang="en-US" dirty="0"/>
          </a:p>
        </p:txBody>
      </p:sp>
      <p:pic>
        <p:nvPicPr>
          <p:cNvPr id="2050" name="Picture 2" descr="Anomaly Detection cheat sheet | Towards Data Science">
            <a:extLst>
              <a:ext uri="{FF2B5EF4-FFF2-40B4-BE49-F238E27FC236}">
                <a16:creationId xmlns:a16="http://schemas.microsoft.com/office/drawing/2014/main" id="{9805FBE7-0000-2800-22C2-692FE1A52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15" y="1690688"/>
            <a:ext cx="4533650" cy="221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ivariate Anomaly Detection | Anomaly Detection Algorithms">
            <a:extLst>
              <a:ext uri="{FF2B5EF4-FFF2-40B4-BE49-F238E27FC236}">
                <a16:creationId xmlns:a16="http://schemas.microsoft.com/office/drawing/2014/main" id="{4BBEA88B-BFF4-E843-D88E-56AF9B6D8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" t="3007" r="2623"/>
          <a:stretch>
            <a:fillRect/>
          </a:stretch>
        </p:blipFill>
        <p:spPr bwMode="auto">
          <a:xfrm>
            <a:off x="1295399" y="4373913"/>
            <a:ext cx="3204699" cy="248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15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075671" y="6188826"/>
            <a:ext cx="40406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/>
              <a:t>Como as máquinas aprendem?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4" y="453044"/>
            <a:ext cx="10058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51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</a:p>
        </p:txBody>
      </p:sp>
      <p:pic>
        <p:nvPicPr>
          <p:cNvPr id="3074" name="Picture 2" descr="a meme about types of machine learning training.">
            <a:extLst>
              <a:ext uri="{FF2B5EF4-FFF2-40B4-BE49-F238E27FC236}">
                <a16:creationId xmlns:a16="http://schemas.microsoft.com/office/drawing/2014/main" id="{87B80028-672E-A4F8-8FCA-899F5EDE8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4" t="9930" r="8414" b="18413"/>
          <a:stretch>
            <a:fillRect/>
          </a:stretch>
        </p:blipFill>
        <p:spPr bwMode="auto">
          <a:xfrm>
            <a:off x="1001485" y="1690687"/>
            <a:ext cx="5758544" cy="495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4">
            <a:extLst>
              <a:ext uri="{FF2B5EF4-FFF2-40B4-BE49-F238E27FC236}">
                <a16:creationId xmlns:a16="http://schemas.microsoft.com/office/drawing/2014/main" id="{2A422EC3-388D-F3A0-AED4-DB3FF0CF5ADA}"/>
              </a:ext>
            </a:extLst>
          </p:cNvPr>
          <p:cNvSpPr/>
          <p:nvPr/>
        </p:nvSpPr>
        <p:spPr>
          <a:xfrm>
            <a:off x="7162800" y="2889246"/>
            <a:ext cx="468085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dirty="0"/>
              <a:t>Diferente dos paradigmas anteriores, aqui </a:t>
            </a:r>
            <a:r>
              <a:rPr lang="pt-BR" sz="3200" b="1" dirty="0"/>
              <a:t>não existe nenhum tipo de dado para treinamento, sejam eles rotulados ou não</a:t>
            </a:r>
          </a:p>
        </p:txBody>
      </p:sp>
    </p:spTree>
    <p:extLst>
      <p:ext uri="{BB962C8B-B14F-4D97-AF65-F5344CB8AC3E}">
        <p14:creationId xmlns:p14="http://schemas.microsoft.com/office/powerpoint/2010/main" val="4268360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A04B5-A809-75EC-C12D-9BECB2144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1DC7EF-44FB-EC55-3791-69D1AE99D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</a:p>
        </p:txBody>
      </p:sp>
      <p:sp>
        <p:nvSpPr>
          <p:cNvPr id="4" name="Retângulo 4">
            <a:extLst>
              <a:ext uri="{FF2B5EF4-FFF2-40B4-BE49-F238E27FC236}">
                <a16:creationId xmlns:a16="http://schemas.microsoft.com/office/drawing/2014/main" id="{2473F592-518F-18B8-A819-E8C34622396F}"/>
              </a:ext>
            </a:extLst>
          </p:cNvPr>
          <p:cNvSpPr/>
          <p:nvPr/>
        </p:nvSpPr>
        <p:spPr>
          <a:xfrm>
            <a:off x="7801887" y="3429000"/>
            <a:ext cx="40308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dirty="0"/>
              <a:t>A máquina aprende por </a:t>
            </a:r>
            <a:r>
              <a:rPr lang="pt-BR" sz="3200" b="1" dirty="0"/>
              <a:t>tentativa e erro</a:t>
            </a:r>
          </a:p>
        </p:txBody>
      </p:sp>
      <p:pic>
        <p:nvPicPr>
          <p:cNvPr id="4098" name="Picture 2" descr="Aprendizado por Reforço - Robô Empilhando Blocos">
            <a:extLst>
              <a:ext uri="{FF2B5EF4-FFF2-40B4-BE49-F238E27FC236}">
                <a16:creationId xmlns:a16="http://schemas.microsoft.com/office/drawing/2014/main" id="{81311FD4-B76E-4AAE-0265-373566E02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" y="1933896"/>
            <a:ext cx="7282542" cy="40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549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ABBE-EEAC-89C8-4C61-9F87B4D5E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82CB8-3144-9339-DCFD-E69C7F9FD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1825624"/>
            <a:ext cx="6324600" cy="5032375"/>
          </a:xfrm>
        </p:spPr>
        <p:txBody>
          <a:bodyPr/>
          <a:lstStyle/>
          <a:p>
            <a:r>
              <a:rPr lang="pt-BR" b="1" dirty="0"/>
              <a:t>Como funciona</a:t>
            </a:r>
            <a:r>
              <a:rPr lang="pt-BR" dirty="0"/>
              <a:t>: é um processo de tentativa e erro onde um agente (i.e., a máquina) aprende a tomar decisões em um ambiente através de recompensas ou punições. </a:t>
            </a:r>
          </a:p>
          <a:p>
            <a:r>
              <a:rPr lang="pt-BR" b="1" dirty="0"/>
              <a:t>Objetivo</a:t>
            </a:r>
            <a:r>
              <a:rPr lang="pt-BR" dirty="0"/>
              <a:t>: maximizar as recompensas e evitar punições.</a:t>
            </a:r>
          </a:p>
          <a:p>
            <a:r>
              <a:rPr lang="pt-BR" dirty="0"/>
              <a:t>O </a:t>
            </a:r>
            <a:r>
              <a:rPr lang="pt-BR" b="1" dirty="0"/>
              <a:t>agente</a:t>
            </a:r>
            <a:r>
              <a:rPr lang="pt-BR" dirty="0"/>
              <a:t> observa o </a:t>
            </a:r>
            <a:r>
              <a:rPr lang="pt-BR" b="1" dirty="0"/>
              <a:t>estado</a:t>
            </a:r>
            <a:r>
              <a:rPr lang="pt-BR" dirty="0"/>
              <a:t> do </a:t>
            </a:r>
            <a:r>
              <a:rPr lang="pt-BR" b="1" dirty="0"/>
              <a:t>ambiente</a:t>
            </a:r>
            <a:r>
              <a:rPr lang="pt-BR" dirty="0"/>
              <a:t>, seleciona e executa uma </a:t>
            </a:r>
            <a:r>
              <a:rPr lang="pt-BR" b="1" dirty="0"/>
              <a:t>ação </a:t>
            </a:r>
            <a:r>
              <a:rPr lang="pt-BR" dirty="0"/>
              <a:t>e recebe um </a:t>
            </a:r>
            <a:r>
              <a:rPr lang="pt-BR" b="1" dirty="0"/>
              <a:t>reforço positivo ou negativo</a:t>
            </a:r>
            <a:r>
              <a:rPr lang="pt-BR" dirty="0"/>
              <a:t> em consequência da </a:t>
            </a:r>
            <a:r>
              <a:rPr lang="pt-BR" b="1" dirty="0"/>
              <a:t>ação</a:t>
            </a:r>
            <a:r>
              <a:rPr lang="pt-BR" dirty="0"/>
              <a:t> tomada.</a:t>
            </a:r>
          </a:p>
        </p:txBody>
      </p:sp>
      <p:pic>
        <p:nvPicPr>
          <p:cNvPr id="5124" name="Picture 4" descr="A Beginner's Guide to Reinforcement Learning and its Basic Implementation  from Scratch | by Tanvi Penumudy | Analytics Vidhya | Medium">
            <a:extLst>
              <a:ext uri="{FF2B5EF4-FFF2-40B4-BE49-F238E27FC236}">
                <a16:creationId xmlns:a16="http://schemas.microsoft.com/office/drawing/2014/main" id="{4AD15FF8-FD85-831A-EC64-25388445D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37369"/>
            <a:ext cx="5344886" cy="268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14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C5691-CEC7-1961-035F-C7A540CA1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F3ABE-51DE-7390-3323-29DE5DD50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543" y="1825624"/>
            <a:ext cx="7043057" cy="5032375"/>
          </a:xfrm>
        </p:spPr>
        <p:txBody>
          <a:bodyPr>
            <a:normAutofit/>
          </a:bodyPr>
          <a:lstStyle/>
          <a:p>
            <a:r>
              <a:rPr lang="pt-BR" dirty="0"/>
              <a:t>Por tentativa e erro, o agente aprende por si só qual a melhor </a:t>
            </a:r>
            <a:r>
              <a:rPr lang="pt-BR" b="1" dirty="0"/>
              <a:t>estratégia</a:t>
            </a:r>
            <a:r>
              <a:rPr lang="pt-BR" dirty="0"/>
              <a:t>, chamada de </a:t>
            </a:r>
            <a:r>
              <a:rPr lang="pt-BR" b="1" dirty="0"/>
              <a:t>política</a:t>
            </a:r>
            <a:r>
              <a:rPr lang="pt-BR" dirty="0"/>
              <a:t>, para obter a </a:t>
            </a:r>
            <a:r>
              <a:rPr lang="pt-BR" b="1" dirty="0"/>
              <a:t>maior recompensa possível ao longo do tempo</a:t>
            </a:r>
            <a:r>
              <a:rPr lang="pt-BR" dirty="0"/>
              <a:t>.</a:t>
            </a:r>
          </a:p>
          <a:p>
            <a:r>
              <a:rPr lang="pt-BR" dirty="0"/>
              <a:t>Uma </a:t>
            </a:r>
            <a:r>
              <a:rPr lang="pt-BR" b="1" dirty="0"/>
              <a:t>política</a:t>
            </a:r>
            <a:r>
              <a:rPr lang="pt-BR" dirty="0"/>
              <a:t> define qual </a:t>
            </a:r>
            <a:r>
              <a:rPr lang="pt-BR" b="1" dirty="0"/>
              <a:t>ação</a:t>
            </a:r>
            <a:r>
              <a:rPr lang="pt-BR" dirty="0"/>
              <a:t> o </a:t>
            </a:r>
            <a:r>
              <a:rPr lang="pt-BR" b="1" dirty="0"/>
              <a:t>agente</a:t>
            </a:r>
            <a:r>
              <a:rPr lang="pt-BR" dirty="0"/>
              <a:t> deve escolher quando o </a:t>
            </a:r>
            <a:r>
              <a:rPr lang="pt-BR" b="1" dirty="0"/>
              <a:t>ambiente</a:t>
            </a:r>
            <a:r>
              <a:rPr lang="pt-BR" dirty="0"/>
              <a:t> estiver em um determinado </a:t>
            </a:r>
            <a:r>
              <a:rPr lang="pt-BR" b="1" dirty="0"/>
              <a:t>estado</a:t>
            </a:r>
            <a:r>
              <a:rPr lang="pt-BR" dirty="0"/>
              <a:t>.</a:t>
            </a:r>
          </a:p>
          <a:p>
            <a:r>
              <a:rPr lang="pt-BR" dirty="0"/>
              <a:t>Portanto, a </a:t>
            </a:r>
            <a:r>
              <a:rPr lang="pt-BR" b="1" dirty="0"/>
              <a:t>política</a:t>
            </a:r>
            <a:r>
              <a:rPr lang="pt-BR" dirty="0"/>
              <a:t> é uma</a:t>
            </a:r>
            <a:r>
              <a:rPr lang="pt-BR" b="1" dirty="0"/>
              <a:t> função que mapeia os estados do ambiente em ações </a:t>
            </a:r>
            <a:r>
              <a:rPr lang="pt-BR" dirty="0"/>
              <a:t>que o </a:t>
            </a:r>
            <a:r>
              <a:rPr lang="pt-BR" b="1" dirty="0"/>
              <a:t>agente</a:t>
            </a:r>
            <a:r>
              <a:rPr lang="pt-BR" dirty="0"/>
              <a:t> deve tomar para </a:t>
            </a:r>
            <a:r>
              <a:rPr lang="pt-BR" b="1" dirty="0"/>
              <a:t>maximizar as recompensas</a:t>
            </a:r>
            <a:r>
              <a:rPr lang="pt-BR" dirty="0"/>
              <a:t>.</a:t>
            </a:r>
            <a:endParaRPr lang="en-US" dirty="0"/>
          </a:p>
        </p:txBody>
      </p:sp>
      <p:pic>
        <p:nvPicPr>
          <p:cNvPr id="4" name="Imagem 16">
            <a:extLst>
              <a:ext uri="{FF2B5EF4-FFF2-40B4-BE49-F238E27FC236}">
                <a16:creationId xmlns:a16="http://schemas.microsoft.com/office/drawing/2014/main" id="{DBF5DA34-1AFA-91BB-3A5B-17C30434F4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177900"/>
            <a:ext cx="1865294" cy="58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46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FA7E6-7BA0-FE65-126F-8F1D373F1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DADDE-244A-CD46-F7ED-BAF0F4421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057" y="1825624"/>
            <a:ext cx="6509657" cy="5032375"/>
          </a:xfrm>
        </p:spPr>
        <p:txBody>
          <a:bodyPr>
            <a:normAutofit/>
          </a:bodyPr>
          <a:lstStyle/>
          <a:p>
            <a:r>
              <a:rPr lang="pt-BR" dirty="0"/>
              <a:t>Aplicações: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Agentes que aprendem a jogar jogos (e.g., Dota, Go, etc.)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Veículos autônomos (e.g., carros, drones, etc.): aprendem a acelerar, frear, desviar de obstáculos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simuladores</a:t>
            </a:r>
            <a:r>
              <a:rPr lang="en-US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Robôs investidores que aprendem o melhor momento para comprar ou vender ações na bolsa para maximizar o lucro a longo prazo.</a:t>
            </a:r>
          </a:p>
        </p:txBody>
      </p:sp>
      <p:pic>
        <p:nvPicPr>
          <p:cNvPr id="6146" name="Picture 2" descr="Artificial intelligence: Google's AlphaGo beats Go master Lee Se-dol - BBC  News">
            <a:extLst>
              <a:ext uri="{FF2B5EF4-FFF2-40B4-BE49-F238E27FC236}">
                <a16:creationId xmlns:a16="http://schemas.microsoft.com/office/drawing/2014/main" id="{A616A1B8-25C6-0F11-E031-08AA5F368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62" y="1655985"/>
            <a:ext cx="2725057" cy="153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utomated Vehicles – How to Keep Humans in Control? – SINTEF Blog">
            <a:extLst>
              <a:ext uri="{FF2B5EF4-FFF2-40B4-BE49-F238E27FC236}">
                <a16:creationId xmlns:a16="http://schemas.microsoft.com/office/drawing/2014/main" id="{918211D7-A16E-FF10-3ECF-FFAD1A959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128" y="3337488"/>
            <a:ext cx="2820610" cy="17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nsiders Discuss How to Invest in AI: 5 Key Takeaways | Worth">
            <a:extLst>
              <a:ext uri="{FF2B5EF4-FFF2-40B4-BE49-F238E27FC236}">
                <a16:creationId xmlns:a16="http://schemas.microsoft.com/office/drawing/2014/main" id="{71174079-7777-DA29-7216-9995A66D5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152" y="5238633"/>
            <a:ext cx="2888905" cy="161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318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8800" dirty="0">
                <a:solidFill>
                  <a:srgbClr val="FF0000"/>
                </a:solidFill>
              </a:rPr>
              <a:t>PAREI AQUI!!!!!!!!!!!</a:t>
            </a:r>
          </a:p>
        </p:txBody>
      </p:sp>
    </p:spTree>
    <p:extLst>
      <p:ext uri="{BB962C8B-B14F-4D97-AF65-F5344CB8AC3E}">
        <p14:creationId xmlns:p14="http://schemas.microsoft.com/office/powerpoint/2010/main" val="3107855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781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Exercício: Qual paradigma usar?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8114" cy="4667250"/>
          </a:xfrm>
        </p:spPr>
        <p:txBody>
          <a:bodyPr/>
          <a:lstStyle/>
          <a:p>
            <a:r>
              <a:rPr lang="pt-BR" b="1" dirty="0"/>
              <a:t>Caso A</a:t>
            </a:r>
            <a:r>
              <a:rPr lang="pt-BR" dirty="0"/>
              <a:t>: 50k imagens, todas rotuladas.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Objetivo</a:t>
            </a:r>
            <a:r>
              <a:rPr lang="pt-BR" dirty="0"/>
              <a:t>: identificar defeitos em peças.</a:t>
            </a:r>
          </a:p>
          <a:p>
            <a:r>
              <a:rPr lang="pt-BR" b="1" dirty="0"/>
              <a:t>Caso B</a:t>
            </a:r>
            <a:r>
              <a:rPr lang="pt-BR" dirty="0"/>
              <a:t>: robô em armazém aprendendo rotas para coletar e armazenar caixas.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Objetivo</a:t>
            </a:r>
            <a:r>
              <a:rPr lang="pt-BR" dirty="0"/>
              <a:t>: decidir caminhos mais rápidos e seguros para coletar caixas.</a:t>
            </a:r>
          </a:p>
          <a:p>
            <a:r>
              <a:rPr lang="pt-BR" b="1" dirty="0"/>
              <a:t>Caso C</a:t>
            </a:r>
            <a:r>
              <a:rPr lang="pt-BR" dirty="0"/>
              <a:t>: conjunto de textos sem rótulos.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Objetivo</a:t>
            </a:r>
            <a:r>
              <a:rPr lang="pt-BR" dirty="0"/>
              <a:t>: descobrir tópicos.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1811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ML?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32127" cy="5032375"/>
          </a:xfrm>
        </p:spPr>
        <p:txBody>
          <a:bodyPr/>
          <a:lstStyle/>
          <a:p>
            <a:r>
              <a:rPr lang="pt-BR" b="1" dirty="0"/>
              <a:t>Programação Tradicional:</a:t>
            </a:r>
            <a:r>
              <a:rPr lang="pt-BR" dirty="0"/>
              <a:t> Você dá as </a:t>
            </a:r>
            <a:r>
              <a:rPr lang="pt-BR" b="1" dirty="0"/>
              <a:t>regras</a:t>
            </a:r>
            <a:r>
              <a:rPr lang="pt-BR" dirty="0"/>
              <a:t> (i.e., o programa) e os </a:t>
            </a:r>
            <a:r>
              <a:rPr lang="pt-BR" b="1" dirty="0"/>
              <a:t>dados</a:t>
            </a:r>
            <a:r>
              <a:rPr lang="pt-BR" dirty="0"/>
              <a:t> → O computador gera o </a:t>
            </a:r>
            <a:r>
              <a:rPr lang="pt-BR" b="1" dirty="0"/>
              <a:t>resultado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</a:t>
            </a:r>
            <a:r>
              <a:rPr lang="pt-BR" i="1" dirty="0"/>
              <a:t>:</a:t>
            </a:r>
            <a:r>
              <a:rPr lang="pt-BR" dirty="0"/>
              <a:t> "Se o e-mail tiver a palavra 'PROMOÇÃO', mova para o lixo."</a:t>
            </a:r>
          </a:p>
        </p:txBody>
      </p:sp>
      <p:sp>
        <p:nvSpPr>
          <p:cNvPr id="4" name="Retângulo 3"/>
          <p:cNvSpPr/>
          <p:nvPr/>
        </p:nvSpPr>
        <p:spPr>
          <a:xfrm>
            <a:off x="4621876" y="4073236"/>
            <a:ext cx="3192088" cy="1463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Computador</a:t>
            </a:r>
          </a:p>
        </p:txBody>
      </p:sp>
      <p:cxnSp>
        <p:nvCxnSpPr>
          <p:cNvPr id="6" name="Conector de seta reta 5"/>
          <p:cNvCxnSpPr/>
          <p:nvPr/>
        </p:nvCxnSpPr>
        <p:spPr>
          <a:xfrm>
            <a:off x="3361876" y="4389120"/>
            <a:ext cx="12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3361876" y="5189913"/>
            <a:ext cx="12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7813964" y="4810299"/>
            <a:ext cx="12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/>
          <p:cNvSpPr/>
          <p:nvPr/>
        </p:nvSpPr>
        <p:spPr>
          <a:xfrm>
            <a:off x="2323387" y="4158287"/>
            <a:ext cx="1038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/>
              <a:t>regras</a:t>
            </a:r>
            <a:r>
              <a:rPr lang="pt-BR" sz="2400" dirty="0"/>
              <a:t> </a:t>
            </a:r>
          </a:p>
        </p:txBody>
      </p:sp>
      <p:sp>
        <p:nvSpPr>
          <p:cNvPr id="9" name="Retângulo 8"/>
          <p:cNvSpPr/>
          <p:nvPr/>
        </p:nvSpPr>
        <p:spPr>
          <a:xfrm>
            <a:off x="2323386" y="4935836"/>
            <a:ext cx="955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/>
              <a:t>dados</a:t>
            </a:r>
            <a:endParaRPr lang="pt-BR" sz="2400" dirty="0"/>
          </a:p>
        </p:txBody>
      </p:sp>
      <p:sp>
        <p:nvSpPr>
          <p:cNvPr id="12" name="Retângulo 11"/>
          <p:cNvSpPr/>
          <p:nvPr/>
        </p:nvSpPr>
        <p:spPr>
          <a:xfrm>
            <a:off x="9176903" y="4573923"/>
            <a:ext cx="15199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/>
              <a:t>resultados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ML?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32127" cy="5032375"/>
          </a:xfrm>
        </p:spPr>
        <p:txBody>
          <a:bodyPr/>
          <a:lstStyle/>
          <a:p>
            <a:r>
              <a:rPr lang="pt-BR" b="1" i="1" dirty="0" err="1"/>
              <a:t>Machine</a:t>
            </a:r>
            <a:r>
              <a:rPr lang="pt-BR" b="1" i="1" dirty="0"/>
              <a:t> Learning</a:t>
            </a:r>
            <a:r>
              <a:rPr lang="pt-BR" b="1" dirty="0"/>
              <a:t> (ML):</a:t>
            </a:r>
            <a:r>
              <a:rPr lang="pt-BR" dirty="0"/>
              <a:t> Você dá os </a:t>
            </a:r>
            <a:r>
              <a:rPr lang="pt-BR" b="1" dirty="0"/>
              <a:t>dados</a:t>
            </a:r>
            <a:r>
              <a:rPr lang="pt-BR" dirty="0"/>
              <a:t> e os </a:t>
            </a:r>
            <a:r>
              <a:rPr lang="pt-BR" b="1" dirty="0"/>
              <a:t>resultados</a:t>
            </a:r>
            <a:r>
              <a:rPr lang="pt-BR" dirty="0"/>
              <a:t> → O computador descobre as </a:t>
            </a:r>
            <a:r>
              <a:rPr lang="pt-BR" b="1" dirty="0"/>
              <a:t>regras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</a:t>
            </a:r>
            <a:r>
              <a:rPr lang="pt-BR" i="1" dirty="0"/>
              <a:t>:</a:t>
            </a:r>
            <a:r>
              <a:rPr lang="pt-BR" dirty="0"/>
              <a:t> "Aqui estão 1.000 e-mails que são </a:t>
            </a:r>
            <a:r>
              <a:rPr lang="pt-BR" i="1" dirty="0"/>
              <a:t>spam</a:t>
            </a:r>
            <a:r>
              <a:rPr lang="pt-BR" dirty="0"/>
              <a:t> e 1.000 que não são. Descubra o padrão sozinho."</a:t>
            </a:r>
          </a:p>
        </p:txBody>
      </p:sp>
      <p:sp>
        <p:nvSpPr>
          <p:cNvPr id="4" name="Retângulo 3"/>
          <p:cNvSpPr/>
          <p:nvPr/>
        </p:nvSpPr>
        <p:spPr>
          <a:xfrm>
            <a:off x="4621876" y="4073236"/>
            <a:ext cx="3192088" cy="1463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Computador</a:t>
            </a:r>
          </a:p>
        </p:txBody>
      </p:sp>
      <p:cxnSp>
        <p:nvCxnSpPr>
          <p:cNvPr id="5" name="Conector de seta reta 4"/>
          <p:cNvCxnSpPr/>
          <p:nvPr/>
        </p:nvCxnSpPr>
        <p:spPr>
          <a:xfrm>
            <a:off x="3361876" y="4389120"/>
            <a:ext cx="12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>
            <a:off x="3361876" y="5189913"/>
            <a:ext cx="12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7813964" y="4810299"/>
            <a:ext cx="12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2323387" y="4158287"/>
            <a:ext cx="955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/>
              <a:t>dados</a:t>
            </a:r>
            <a:endParaRPr lang="pt-BR" sz="2400" dirty="0"/>
          </a:p>
        </p:txBody>
      </p:sp>
      <p:sp>
        <p:nvSpPr>
          <p:cNvPr id="9" name="Retângulo 8"/>
          <p:cNvSpPr/>
          <p:nvPr/>
        </p:nvSpPr>
        <p:spPr>
          <a:xfrm>
            <a:off x="1841973" y="4935836"/>
            <a:ext cx="15199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/>
              <a:t>resultados</a:t>
            </a:r>
            <a:endParaRPr lang="pt-BR" sz="2400" dirty="0"/>
          </a:p>
        </p:txBody>
      </p:sp>
      <p:sp>
        <p:nvSpPr>
          <p:cNvPr id="10" name="Retângulo 9"/>
          <p:cNvSpPr/>
          <p:nvPr/>
        </p:nvSpPr>
        <p:spPr>
          <a:xfrm>
            <a:off x="9176903" y="4573923"/>
            <a:ext cx="969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/>
              <a:t>regras</a:t>
            </a:r>
            <a:endParaRPr lang="pt-BR" sz="2400" dirty="0"/>
          </a:p>
        </p:txBody>
      </p:sp>
      <p:sp>
        <p:nvSpPr>
          <p:cNvPr id="12" name="Retângulo 11"/>
          <p:cNvSpPr/>
          <p:nvPr/>
        </p:nvSpPr>
        <p:spPr>
          <a:xfrm>
            <a:off x="3495187" y="5895291"/>
            <a:ext cx="5445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 máquina cria suas próprias regras baseadas nos dados.</a:t>
            </a:r>
          </a:p>
        </p:txBody>
      </p:sp>
    </p:spTree>
    <p:extLst>
      <p:ext uri="{BB962C8B-B14F-4D97-AF65-F5344CB8AC3E}">
        <p14:creationId xmlns:p14="http://schemas.microsoft.com/office/powerpoint/2010/main" val="885369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ML?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32127" cy="5032375"/>
          </a:xfrm>
        </p:spPr>
        <p:txBody>
          <a:bodyPr/>
          <a:lstStyle/>
          <a:p>
            <a:r>
              <a:rPr lang="pt-BR" b="1" dirty="0"/>
              <a:t>O combustível do ML:</a:t>
            </a:r>
            <a:r>
              <a:rPr lang="pt-BR" dirty="0"/>
              <a:t> Dados (muitos dados!).</a:t>
            </a:r>
          </a:p>
          <a:p>
            <a:r>
              <a:rPr lang="pt-BR" b="1" dirty="0"/>
              <a:t>O objetivo:</a:t>
            </a:r>
            <a:r>
              <a:rPr lang="pt-BR" dirty="0"/>
              <a:t> Generalizar o conhecimento para tomar decisões sobre algo que a máquina nunca viu antes.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261" y="3175463"/>
            <a:ext cx="6507477" cy="3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81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paradigmas de aprendizado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735782" y="1825624"/>
            <a:ext cx="6301047" cy="5032375"/>
          </a:xfrm>
        </p:spPr>
        <p:txBody>
          <a:bodyPr>
            <a:normAutofit/>
          </a:bodyPr>
          <a:lstStyle/>
          <a:p>
            <a:r>
              <a:rPr lang="pt-BR" dirty="0"/>
              <a:t>Existem vários paradigmas de aprendizado, mas os 3 mais importantes são: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supervisionado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não-supervisionado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por reforço</a:t>
            </a:r>
          </a:p>
          <a:p>
            <a:r>
              <a:rPr lang="pt-BR" dirty="0"/>
              <a:t>Cada paradigma é como um estilo de aprendizagem: alguns gostam de receber as respostas, outros as descobrem sozinhos e alguns aprendem por tentativa e erro.</a:t>
            </a:r>
          </a:p>
          <a:p>
            <a:r>
              <a:rPr lang="pt-BR" dirty="0"/>
              <a:t>Cada paradigma tem vários aplicações.</a:t>
            </a:r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92" b="5293"/>
          <a:stretch/>
        </p:blipFill>
        <p:spPr bwMode="auto">
          <a:xfrm>
            <a:off x="188825" y="2277688"/>
            <a:ext cx="5398943" cy="386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00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pic>
        <p:nvPicPr>
          <p:cNvPr id="7170" name="Picture 2" descr="Supervised Learning | What is, Types, Applications and Example |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71" y="1863813"/>
            <a:ext cx="5796338" cy="430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8735385" y="3258019"/>
            <a:ext cx="3192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200" b="1" dirty="0"/>
              <a:t>Aluno e professor</a:t>
            </a:r>
          </a:p>
        </p:txBody>
      </p:sp>
    </p:spTree>
    <p:extLst>
      <p:ext uri="{BB962C8B-B14F-4D97-AF65-F5344CB8AC3E}">
        <p14:creationId xmlns:p14="http://schemas.microsoft.com/office/powerpoint/2010/main" val="61864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4" name="Retângulo 3"/>
          <p:cNvSpPr/>
          <p:nvPr/>
        </p:nvSpPr>
        <p:spPr>
          <a:xfrm>
            <a:off x="8811491" y="3457525"/>
            <a:ext cx="3175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Falta de dados, sobreajuste vs. generalização</a:t>
            </a:r>
          </a:p>
        </p:txBody>
      </p:sp>
      <p:pic>
        <p:nvPicPr>
          <p:cNvPr id="8196" name="Picture 4" descr="Supervised machine learning : r/ProgrammerHum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6"/>
          <a:stretch/>
        </p:blipFill>
        <p:spPr bwMode="auto">
          <a:xfrm>
            <a:off x="3621780" y="1690688"/>
            <a:ext cx="4948440" cy="503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573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7E2B09C-6D56-4C9F-A364-B904CCE2F1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2127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Este é o método mais comum de ensinar uma máquina. </a:t>
                </a:r>
              </a:p>
              <a:p>
                <a:r>
                  <a:rPr lang="pt-BR" dirty="0"/>
                  <a:t>Ele depende de </a:t>
                </a:r>
                <a:r>
                  <a:rPr lang="pt-BR" b="1" dirty="0"/>
                  <a:t>dados rotulados</a:t>
                </a:r>
                <a:r>
                  <a:rPr lang="pt-BR" dirty="0"/>
                  <a:t>, ou seja, exemplos que já contêm a resposta correta.</a:t>
                </a:r>
              </a:p>
              <a:p>
                <a:r>
                  <a:rPr lang="pt-BR" b="1" dirty="0"/>
                  <a:t>Como funciona:</a:t>
                </a:r>
                <a:r>
                  <a:rPr lang="pt-BR" dirty="0"/>
                  <a:t> O modelo recebe uma entrada,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, e a resposta correta,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/>
                  <a:t>O professor:</a:t>
                </a:r>
                <a:r>
                  <a:rPr lang="pt-BR" dirty="0"/>
                  <a:t> É o conjunto de </a:t>
                </a:r>
                <a:r>
                  <a:rPr lang="pt-BR" b="1" dirty="0"/>
                  <a:t>dados rotulados </a:t>
                </a:r>
                <a:r>
                  <a:rPr lang="pt-BR" dirty="0"/>
                  <a:t>que "diz" à máquina se ela acertou ou errou durante o treino.</a:t>
                </a:r>
              </a:p>
              <a:p>
                <a:r>
                  <a:rPr lang="pt-BR" b="1" dirty="0"/>
                  <a:t>O aluno</a:t>
                </a:r>
                <a:r>
                  <a:rPr lang="pt-BR" dirty="0"/>
                  <a:t>: É o modelo que deve ser aprendido/ajustado para mapear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em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/>
                  <a:t>O objetivo:</a:t>
                </a:r>
                <a:r>
                  <a:rPr lang="pt-BR" dirty="0"/>
                  <a:t> Aprender a mapear a entrada para a saída para poder prever respostas de dados nunca vistos.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xmlns="" id="{F7E2B09C-6D56-4C9F-A364-B904CCE2F1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2127" cy="5032375"/>
              </a:xfrm>
              <a:blipFill rotWithShape="0">
                <a:blip r:embed="rId2"/>
                <a:stretch>
                  <a:fillRect l="-930" t="-1937" r="-8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8280</TotalTime>
  <Words>2683</Words>
  <Application>Microsoft Office PowerPoint</Application>
  <PresentationFormat>Widescreen</PresentationFormat>
  <Paragraphs>226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Wingdings</vt:lpstr>
      <vt:lpstr>Tema do Office</vt:lpstr>
      <vt:lpstr>C24 – Inteligência Artificial: Paradigmas de aprendizado</vt:lpstr>
      <vt:lpstr>PowerPoint Presentation</vt:lpstr>
      <vt:lpstr>O que é ML?</vt:lpstr>
      <vt:lpstr>O que é ML?</vt:lpstr>
      <vt:lpstr>O que é ML?</vt:lpstr>
      <vt:lpstr>Os paradigmas de aprendizado</vt:lpstr>
      <vt:lpstr>Aprendizado supervisionado</vt:lpstr>
      <vt:lpstr>Aprendizado supervisionado</vt:lpstr>
      <vt:lpstr>Aprendizado supervisionado</vt:lpstr>
      <vt:lpstr>Aprendizado supervisionado</vt:lpstr>
      <vt:lpstr>Aprendizado supervisionado</vt:lpstr>
      <vt:lpstr>Aprendizado supervisionado</vt:lpstr>
      <vt:lpstr>Aprendizado não-supervisionado</vt:lpstr>
      <vt:lpstr>Aprendizado não-supervisionado</vt:lpstr>
      <vt:lpstr>Aprendizado não-supervisionado</vt:lpstr>
      <vt:lpstr>Aprendizado não-supervisionado</vt:lpstr>
      <vt:lpstr>Aprendizado não-supervisionado</vt:lpstr>
      <vt:lpstr>Aprendizado não-supervisionado</vt:lpstr>
      <vt:lpstr>Aprendizado não-supervisionado</vt:lpstr>
      <vt:lpstr>Aprendizado por reforço</vt:lpstr>
      <vt:lpstr>Aprendizado por reforço</vt:lpstr>
      <vt:lpstr>Aprendizado por reforço</vt:lpstr>
      <vt:lpstr>Aprendizado por reforço</vt:lpstr>
      <vt:lpstr>Aprendizado por reforço</vt:lpstr>
      <vt:lpstr>PowerPoint Presentation</vt:lpstr>
      <vt:lpstr>PowerPoint Presentation</vt:lpstr>
      <vt:lpstr>Exercício: Qual paradigma usar?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1820</cp:revision>
  <dcterms:created xsi:type="dcterms:W3CDTF">2020-01-20T13:50:05Z</dcterms:created>
  <dcterms:modified xsi:type="dcterms:W3CDTF">2026-01-19T15:18:28Z</dcterms:modified>
</cp:coreProperties>
</file>